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0" r:id="rId5"/>
  </p:sldMasterIdLst>
  <p:notesMasterIdLst>
    <p:notesMasterId r:id="rId39"/>
  </p:notesMasterIdLst>
  <p:handoutMasterIdLst>
    <p:handoutMasterId r:id="rId40"/>
  </p:handoutMasterIdLst>
  <p:sldIdLst>
    <p:sldId id="266" r:id="rId6"/>
    <p:sldId id="329" r:id="rId7"/>
    <p:sldId id="309" r:id="rId8"/>
    <p:sldId id="312" r:id="rId9"/>
    <p:sldId id="313" r:id="rId10"/>
    <p:sldId id="342" r:id="rId11"/>
    <p:sldId id="343" r:id="rId12"/>
    <p:sldId id="344" r:id="rId13"/>
    <p:sldId id="335" r:id="rId14"/>
    <p:sldId id="336" r:id="rId15"/>
    <p:sldId id="345" r:id="rId16"/>
    <p:sldId id="348" r:id="rId17"/>
    <p:sldId id="337" r:id="rId18"/>
    <p:sldId id="346" r:id="rId19"/>
    <p:sldId id="338" r:id="rId20"/>
    <p:sldId id="347" r:id="rId21"/>
    <p:sldId id="315" r:id="rId22"/>
    <p:sldId id="332" r:id="rId23"/>
    <p:sldId id="331" r:id="rId24"/>
    <p:sldId id="334" r:id="rId25"/>
    <p:sldId id="314" r:id="rId26"/>
    <p:sldId id="349" r:id="rId27"/>
    <p:sldId id="350" r:id="rId28"/>
    <p:sldId id="324" r:id="rId29"/>
    <p:sldId id="318" r:id="rId30"/>
    <p:sldId id="320" r:id="rId31"/>
    <p:sldId id="321" r:id="rId32"/>
    <p:sldId id="340" r:id="rId33"/>
    <p:sldId id="341" r:id="rId34"/>
    <p:sldId id="325" r:id="rId35"/>
    <p:sldId id="326" r:id="rId36"/>
    <p:sldId id="327" r:id="rId37"/>
    <p:sldId id="351" r:id="rId38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8" autoAdjust="0"/>
    <p:restoredTop sz="94619" autoAdjust="0"/>
  </p:normalViewPr>
  <p:slideViewPr>
    <p:cSldViewPr snapToGrid="0">
      <p:cViewPr varScale="1">
        <p:scale>
          <a:sx n="107" d="100"/>
          <a:sy n="107" d="100"/>
        </p:scale>
        <p:origin x="6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28983-AEAC-475A-AF0F-6098F9DD4FA7}" type="datetimeFigureOut">
              <a:rPr lang="it-IT" smtClean="0"/>
              <a:t>24/03/2025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AAE49-99BB-49D5-9665-98F7638EF95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0318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2C7A2-FA36-45B8-A6F3-BBA639851B22}" type="datetimeFigureOut">
              <a:rPr lang="it-IT" noProof="0" smtClean="0"/>
              <a:t>24/03/2025</a:t>
            </a:fld>
            <a:endParaRPr lang="it-IT" noProof="0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/>
            <a:r>
              <a:rPr lang="it-IT" noProof="0" dirty="0"/>
              <a:t>Secondo livello</a:t>
            </a:r>
          </a:p>
          <a:p>
            <a:pPr lvl="2"/>
            <a:r>
              <a:rPr lang="it-IT" noProof="0" dirty="0"/>
              <a:t>Terzo livello</a:t>
            </a:r>
          </a:p>
          <a:p>
            <a:pPr lvl="3"/>
            <a:r>
              <a:rPr lang="it-IT" noProof="0" dirty="0"/>
              <a:t>Quarto livello</a:t>
            </a:r>
          </a:p>
          <a:p>
            <a:pPr lvl="4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2E2AB-FF03-44FC-B8BE-1EA7DD83A799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554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2E2AB-FF03-44FC-B8BE-1EA7DD83A799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2657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2E2AB-FF03-44FC-B8BE-1EA7DD83A799}" type="slidenum">
              <a:rPr lang="it-IT" noProof="0" smtClean="0"/>
              <a:t>18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73819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280B37-DE10-454A-BD75-2C2E90E99AC3}" type="datetime1">
              <a:rPr lang="it-IT" noProof="0" smtClean="0"/>
              <a:t>24/03/2025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E2D42-AD32-4574-86F4-81FA5CE7299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2236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655DA1-D41C-4280-A48B-837BB9DB8FB4}" type="datetime1">
              <a:rPr lang="it-IT" noProof="0" smtClean="0"/>
              <a:t>24/03/2025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 rtl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5403D4-50E2-4247-A951-C96EE08E2C98}" type="datetime1">
              <a:rPr lang="it-IT" noProof="0" smtClean="0"/>
              <a:t>24/03/2025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0667D1-04D2-454B-B5A0-D80C43E010FB}" type="datetime1">
              <a:rPr lang="it-IT" noProof="0" smtClean="0"/>
              <a:t>24/03/2025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632A53-F44C-4A55-BCCC-5E2644F84319}" type="datetime1">
              <a:rPr lang="it-IT" noProof="0" smtClean="0"/>
              <a:t>24/03/2025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25802E-23B0-47CD-9114-DFBEB8794EC5}" type="datetime1">
              <a:rPr lang="it-IT" noProof="0" smtClean="0"/>
              <a:t>24/03/2025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15ADE1-9CD6-4796-8334-EEA021B724A3}" type="datetime1">
              <a:rPr lang="it-IT" noProof="0" smtClean="0"/>
              <a:t>24/03/2025</a:t>
            </a:fld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E649004C-3628-4A40-BBEA-9B499F202013}" type="datetime1">
              <a:rPr lang="it-IT" noProof="0" smtClean="0"/>
              <a:t>24/03/2025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63A403EB-2C89-46CF-8BF5-B3DB9091A609}" type="datetime1">
              <a:rPr lang="it-IT" noProof="0" smtClean="0"/>
              <a:t>24/03/2025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C44BA004-748A-40DA-9EB8-A5118411F65D}" type="datetime1">
              <a:rPr lang="it-IT" noProof="0" smtClean="0"/>
              <a:t>24/03/2025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28405" y="6311893"/>
            <a:ext cx="1051560" cy="361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Work Sans" pitchFamily="2" charset="0"/>
              </a:defRPr>
            </a:lvl1pPr>
          </a:lstStyle>
          <a:p>
            <a:fld id="{C30E2D42-AD32-4574-86F4-81FA5CE7299E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C573CEDF-6298-469C-B677-0DD78B00B2A3}"/>
              </a:ext>
            </a:extLst>
          </p:cNvPr>
          <p:cNvCxnSpPr>
            <a:cxnSpLocks/>
          </p:cNvCxnSpPr>
          <p:nvPr userDrawn="1"/>
        </p:nvCxnSpPr>
        <p:spPr>
          <a:xfrm>
            <a:off x="0" y="6066107"/>
            <a:ext cx="12192000" cy="0"/>
          </a:xfrm>
          <a:prstGeom prst="line">
            <a:avLst/>
          </a:prstGeom>
          <a:ln w="28575">
            <a:solidFill>
              <a:srgbClr val="2634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A79F924F-DBDB-4B69-9732-B517A32AFA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8" t="16382" r="28664" b="40314"/>
          <a:stretch/>
        </p:blipFill>
        <p:spPr>
          <a:xfrm>
            <a:off x="304815" y="6171220"/>
            <a:ext cx="1680000" cy="60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4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s://www.cedam.com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ttangolo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 rtlCol="0">
            <a:norm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ONE</a:t>
            </a:r>
            <a:r>
              <a:rPr lang="it-IT" dirty="0"/>
              <a:t> </a:t>
            </a:r>
            <a:br>
              <a:rPr lang="it-IT" dirty="0"/>
            </a:br>
            <a:endParaRPr lang="it-IT" sz="44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294754"/>
            <a:ext cx="5112377" cy="2115011"/>
          </a:xfrm>
        </p:spPr>
        <p:txBody>
          <a:bodyPr rtlCol="0">
            <a:no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la nuova versione di LEGGI D’ITALIA</a:t>
            </a:r>
          </a:p>
          <a:p>
            <a:pPr algn="ct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A cura di Tiziana Fantini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E7A9BD-A55C-45CA-86E0-2C6856F33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024" y="286604"/>
            <a:ext cx="9891656" cy="869844"/>
          </a:xfrm>
        </p:spPr>
        <p:txBody>
          <a:bodyPr>
            <a:normAutofit/>
          </a:bodyPr>
          <a:lstStyle/>
          <a:p>
            <a:r>
              <a:rPr lang="it-IT" sz="3200" dirty="0">
                <a:solidFill>
                  <a:srgbClr val="FF0000"/>
                </a:solidFill>
              </a:rPr>
              <a:t>Ricerca per estremi – I Codici commentati</a:t>
            </a:r>
            <a:endParaRPr lang="it-IT" sz="3200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759F4CB0-DCFE-40D5-BCD8-601B0AC3B7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2612" y="1455347"/>
            <a:ext cx="7846473" cy="4676512"/>
          </a:xfrm>
          <a:prstGeom prst="rect">
            <a:avLst/>
          </a:prstGeom>
        </p:spPr>
      </p:pic>
      <p:sp>
        <p:nvSpPr>
          <p:cNvPr id="5" name="Freccia in giù 4">
            <a:extLst>
              <a:ext uri="{FF2B5EF4-FFF2-40B4-BE49-F238E27FC236}">
                <a16:creationId xmlns:a16="http://schemas.microsoft.com/office/drawing/2014/main" id="{CB71F87B-4F34-416E-B6F5-53AD88DF2290}"/>
              </a:ext>
            </a:extLst>
          </p:cNvPr>
          <p:cNvSpPr/>
          <p:nvPr/>
        </p:nvSpPr>
        <p:spPr>
          <a:xfrm rot="5400000">
            <a:off x="4634753" y="186465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5496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37E9DBF-B5A7-43DD-8365-A6AF8BD43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0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9981C44-1D03-4F4A-B07F-C0F99A532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147CA3-DCAC-4171-A1C2-7D09693D5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86604"/>
            <a:ext cx="9631680" cy="816056"/>
          </a:xfrm>
        </p:spPr>
        <p:txBody>
          <a:bodyPr>
            <a:normAutofit/>
          </a:bodyPr>
          <a:lstStyle/>
          <a:p>
            <a:r>
              <a:rPr lang="it-IT" sz="3200" dirty="0">
                <a:solidFill>
                  <a:srgbClr val="FF0000"/>
                </a:solidFill>
              </a:rPr>
              <a:t>Ricerca per estremi - RIVISTE</a:t>
            </a:r>
            <a:endParaRPr lang="it-IT" sz="3200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4962159F-EDDD-4716-BEC8-04E4BA594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3695" y="1594457"/>
            <a:ext cx="8345228" cy="4694191"/>
          </a:xfrm>
          <a:prstGeom prst="rect">
            <a:avLst/>
          </a:prstGeom>
        </p:spPr>
      </p:pic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2ABD7B24-779D-4BD0-A18D-7EF2FED41BE9}"/>
              </a:ext>
            </a:extLst>
          </p:cNvPr>
          <p:cNvSpPr/>
          <p:nvPr/>
        </p:nvSpPr>
        <p:spPr>
          <a:xfrm rot="10501662">
            <a:off x="4930587" y="237564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54A2E706-EB63-450A-A6EC-32191F2AFC47}"/>
              </a:ext>
            </a:extLst>
          </p:cNvPr>
          <p:cNvSpPr/>
          <p:nvPr/>
        </p:nvSpPr>
        <p:spPr>
          <a:xfrm rot="5400000">
            <a:off x="5396752" y="419548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2231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49999F-776A-4A49-820E-E4756D73A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45FE6F08-0274-4D71-8636-0E9D312A3D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3432" y="394447"/>
            <a:ext cx="11505173" cy="647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31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E9C338-2D99-4F87-8906-9EF362188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246" y="286604"/>
            <a:ext cx="9694433" cy="538150"/>
          </a:xfrm>
        </p:spPr>
        <p:txBody>
          <a:bodyPr>
            <a:normAutofit/>
          </a:bodyPr>
          <a:lstStyle/>
          <a:p>
            <a:r>
              <a:rPr lang="it-IT" sz="3200" dirty="0">
                <a:solidFill>
                  <a:srgbClr val="FF0000"/>
                </a:solidFill>
              </a:rPr>
              <a:t>Ricerca per estremi - DIGESTO</a:t>
            </a:r>
            <a:endParaRPr lang="it-IT" sz="3200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35FBC557-628B-4564-A8E7-67D43239F4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7788" y="1430133"/>
            <a:ext cx="7891297" cy="4630008"/>
          </a:xfrm>
          <a:prstGeom prst="rect">
            <a:avLst/>
          </a:prstGeom>
        </p:spPr>
      </p:pic>
      <p:sp>
        <p:nvSpPr>
          <p:cNvPr id="5" name="Freccia in giù 4">
            <a:extLst>
              <a:ext uri="{FF2B5EF4-FFF2-40B4-BE49-F238E27FC236}">
                <a16:creationId xmlns:a16="http://schemas.microsoft.com/office/drawing/2014/main" id="{6DD3B2EB-781D-44CA-B5C6-91E52C0398BC}"/>
              </a:ext>
            </a:extLst>
          </p:cNvPr>
          <p:cNvSpPr/>
          <p:nvPr/>
        </p:nvSpPr>
        <p:spPr>
          <a:xfrm rot="5400000">
            <a:off x="4948518" y="225910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C334F8CC-9F3E-4DBF-AEE8-AD1768325AF3}"/>
              </a:ext>
            </a:extLst>
          </p:cNvPr>
          <p:cNvSpPr/>
          <p:nvPr/>
        </p:nvSpPr>
        <p:spPr>
          <a:xfrm>
            <a:off x="1744507" y="450924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0912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54873E-EF52-469F-9302-86B22D821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B203A9E-8E80-4ADF-8E12-9841D5D86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51" y="59596"/>
            <a:ext cx="10327807" cy="609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01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A85301-0633-D3CA-84E8-8F69DCB3A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Dove trovare le riviste Wolters Kluwer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E788DD-73A9-89ED-FFD6-5DB1EE759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Nell’EDICOLA PROFESSIONALE </a:t>
            </a:r>
            <a:r>
              <a:rPr lang="it-IT" dirty="0"/>
              <a:t>si trovano tutte le riviste </a:t>
            </a:r>
            <a:r>
              <a:rPr lang="it-IT" dirty="0">
                <a:solidFill>
                  <a:srgbClr val="FF0000"/>
                </a:solidFill>
              </a:rPr>
              <a:t>IPSOA, CEDAM, UTET Giuridica</a:t>
            </a:r>
            <a:r>
              <a:rPr lang="it-IT" dirty="0"/>
              <a:t>, </a:t>
            </a:r>
            <a:r>
              <a:rPr lang="it-IT" dirty="0">
                <a:solidFill>
                  <a:srgbClr val="FF0000"/>
                </a:solidFill>
              </a:rPr>
              <a:t>Il Fisco</a:t>
            </a:r>
            <a:r>
              <a:rPr lang="it-IT" dirty="0"/>
              <a:t>,</a:t>
            </a:r>
          </a:p>
          <a:p>
            <a:r>
              <a:rPr lang="it-IT" dirty="0"/>
              <a:t>Di ogni rivista è possibile trovare l’ultimo numero pubblicato e l’archivio degli arretrati.</a:t>
            </a:r>
          </a:p>
          <a:p>
            <a:r>
              <a:rPr lang="it-IT" dirty="0"/>
              <a:t>Le riviste presenti nella banca dati non sono più disponibili in Biblioteca</a:t>
            </a:r>
          </a:p>
          <a:p>
            <a:r>
              <a:rPr lang="it-IT" dirty="0"/>
              <a:t>in formato cartaceo, a partire dal 2023</a:t>
            </a:r>
          </a:p>
        </p:txBody>
      </p:sp>
    </p:spTree>
    <p:extLst>
      <p:ext uri="{BB962C8B-B14F-4D97-AF65-F5344CB8AC3E}">
        <p14:creationId xmlns:p14="http://schemas.microsoft.com/office/powerpoint/2010/main" val="3422625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0F5CDA1-BEA6-B6DA-B0EC-E7B688DBC4E9}"/>
              </a:ext>
            </a:extLst>
          </p:cNvPr>
          <p:cNvSpPr txBox="1"/>
          <p:nvPr/>
        </p:nvSpPr>
        <p:spPr>
          <a:xfrm>
            <a:off x="1347107" y="116872"/>
            <a:ext cx="8903143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	</a:t>
            </a:r>
            <a:r>
              <a:rPr lang="it-IT" b="1" dirty="0">
                <a:solidFill>
                  <a:srgbClr val="C00000"/>
                </a:solidFill>
              </a:rPr>
              <a:t>Le riviste presenti in EDICOLA PROFESSIONALE </a:t>
            </a:r>
          </a:p>
          <a:p>
            <a:endParaRPr lang="it-IT" sz="11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ADL - Argomenti di Diritto del Lavoro - CEDAM</a:t>
            </a:r>
          </a:p>
          <a:p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Agricoltura - IPSOA</a:t>
            </a:r>
          </a:p>
          <a:p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Ambiente &amp; sviluppo - IPSOA</a:t>
            </a:r>
          </a:p>
          <a:p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it-IT" sz="11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Azienditalia</a:t>
            </a:r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IPSOA</a:t>
            </a:r>
          </a:p>
          <a:p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it-IT" sz="11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Azienditalia</a:t>
            </a:r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Finanza e Tributi - IPSOA</a:t>
            </a:r>
          </a:p>
          <a:p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it-IT" sz="11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Azienditalia</a:t>
            </a:r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Il Personale - IPSOA</a:t>
            </a:r>
          </a:p>
          <a:p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Commercio Internazionale - IPSOA</a:t>
            </a:r>
          </a:p>
          <a:p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Contratto e Impresa - CEDAM</a:t>
            </a:r>
          </a:p>
          <a:p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Contratto e impresa/Europa - CEDAM</a:t>
            </a:r>
          </a:p>
          <a:p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Cooperative e Consorzi - IPSOA</a:t>
            </a:r>
          </a:p>
          <a:p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Cooperative e enti non profit - IPSOA</a:t>
            </a:r>
          </a:p>
          <a:p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Corriere Tributario - IPSOA</a:t>
            </a:r>
          </a:p>
          <a:p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Danno e Responsabilità - IPSOA</a:t>
            </a:r>
          </a:p>
          <a:p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Diritto del Turismo - IPSOA</a:t>
            </a:r>
          </a:p>
          <a:p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Diritto dell'Internet - IPSOA</a:t>
            </a:r>
          </a:p>
          <a:p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Diritto e Pratica del Lavoro - IPSOA</a:t>
            </a:r>
          </a:p>
          <a:p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Diritto e Pratica Tributaria - CEDAM</a:t>
            </a:r>
          </a:p>
          <a:p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Diritto e pratica tributaria internazionale - CEDAM</a:t>
            </a:r>
          </a:p>
          <a:p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Diritto Penale e Processo - IPSOA</a:t>
            </a:r>
          </a:p>
          <a:p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Enti non profit - IPSOA</a:t>
            </a:r>
          </a:p>
          <a:p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Esecuzione forzata - UTET Giuridica</a:t>
            </a:r>
          </a:p>
          <a:p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Famiglia e Diritto - IPSOA</a:t>
            </a:r>
          </a:p>
          <a:p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Famiglia, persone e successioni - UTET Giuridica</a:t>
            </a:r>
          </a:p>
          <a:p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Finanziamenti su misura - News - IPSOA</a:t>
            </a:r>
          </a:p>
          <a:p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Fiscalità &amp; Commercio Internazionale - IPSOA</a:t>
            </a:r>
          </a:p>
          <a:p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Fiscalità Internazionale - IPSOA</a:t>
            </a:r>
          </a:p>
          <a:p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Giornale di diritto amministrativo - IPSOA</a:t>
            </a:r>
          </a:p>
          <a:p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Giurisprudenza Italiana - UTET Giuridica</a:t>
            </a:r>
          </a:p>
          <a:p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GT - Rivista di Giurisprudenza Tributaria - IPSOA</a:t>
            </a:r>
          </a:p>
        </p:txBody>
      </p:sp>
    </p:spTree>
    <p:extLst>
      <p:ext uri="{BB962C8B-B14F-4D97-AF65-F5344CB8AC3E}">
        <p14:creationId xmlns:p14="http://schemas.microsoft.com/office/powerpoint/2010/main" val="1012018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74D8C3C-A05F-7872-C414-F9636B517D86}"/>
              </a:ext>
            </a:extLst>
          </p:cNvPr>
          <p:cNvSpPr txBox="1"/>
          <p:nvPr/>
        </p:nvSpPr>
        <p:spPr>
          <a:xfrm>
            <a:off x="1983922" y="783771"/>
            <a:ext cx="7160078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	</a:t>
            </a:r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Guida alla Fatturazione - IPSOA</a:t>
            </a:r>
          </a:p>
          <a:p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I Contratti - IPSOA</a:t>
            </a:r>
          </a:p>
          <a:p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Igiene &amp; Sicurezza del Lavoro - IPSOA</a:t>
            </a:r>
          </a:p>
          <a:p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Igiene &amp; Sicurezza del Lavoro - Corsi - IPSOA</a:t>
            </a:r>
          </a:p>
          <a:p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Il Corriere Giuridico - IPSOA</a:t>
            </a:r>
          </a:p>
          <a:p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Il Diritto Fallimentare e delle Società Commerciali - CEDAM</a:t>
            </a:r>
          </a:p>
          <a:p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Il Diritto Industriale - IPSOA</a:t>
            </a:r>
          </a:p>
          <a:p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Il Fallimento - IPSOA</a:t>
            </a:r>
          </a:p>
          <a:p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Il Giudice di pace - IPSOA</a:t>
            </a:r>
          </a:p>
          <a:p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Il lavoro nella giurisprudenza - IPSOA</a:t>
            </a:r>
          </a:p>
          <a:p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Immobili &amp; proprietà - IPSOA</a:t>
            </a:r>
          </a:p>
          <a:p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it-IT" sz="11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Int'l</a:t>
            </a:r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1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</a:t>
            </a:r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IPSOA</a:t>
            </a:r>
          </a:p>
          <a:p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L'IVA - IPSOA</a:t>
            </a:r>
          </a:p>
          <a:p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La Nuova Giurisprudenza Civile Commentata - CEDAM</a:t>
            </a:r>
          </a:p>
          <a:p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La Responsabilità Civile - UTET Giuridica</a:t>
            </a:r>
          </a:p>
          <a:p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Le Nuove Leggi Civili Commentate - CEDAM</a:t>
            </a:r>
          </a:p>
          <a:p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Le Società - IPSOA</a:t>
            </a:r>
          </a:p>
          <a:p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Notariato - IPSOA</a:t>
            </a:r>
          </a:p>
          <a:p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Obbligazioni e Contratti - UTET Giuridica</a:t>
            </a:r>
          </a:p>
          <a:p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Rassegna Tributaria - Il fisco</a:t>
            </a:r>
          </a:p>
          <a:p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Rivista di Diritto Civile - CEDAM</a:t>
            </a:r>
          </a:p>
          <a:p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Rivista di Diritto Internazionale Privato e Processuale - CEDAM</a:t>
            </a:r>
          </a:p>
          <a:p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Rivista di Diritto Processuale - CEDAM</a:t>
            </a:r>
          </a:p>
          <a:p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Rivista Trimestrale di Diritto Penale dell'Economia - CEDAM</a:t>
            </a:r>
          </a:p>
          <a:p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Studium Iuris - CEDAM</a:t>
            </a:r>
          </a:p>
          <a:p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Trusts e attività fiduciarie - IPSOA</a:t>
            </a:r>
          </a:p>
          <a:p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Urbanistica e appalti - IPSOA</a:t>
            </a:r>
          </a:p>
        </p:txBody>
      </p:sp>
    </p:spTree>
    <p:extLst>
      <p:ext uri="{BB962C8B-B14F-4D97-AF65-F5344CB8AC3E}">
        <p14:creationId xmlns:p14="http://schemas.microsoft.com/office/powerpoint/2010/main" val="3406643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32058F6-2EC2-21BF-643A-A4E8E4066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8688" y="1250770"/>
            <a:ext cx="1860887" cy="128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F7155FB-ED19-BE39-CC16-C10575A38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296" y="1454142"/>
            <a:ext cx="2475781" cy="1115042"/>
          </a:xfrm>
          <a:prstGeom prst="rect">
            <a:avLst/>
          </a:prstGeom>
        </p:spPr>
      </p:pic>
      <p:pic>
        <p:nvPicPr>
          <p:cNvPr id="4" name="Picture 6" descr="Cedam">
            <a:hlinkClick r:id="rId4"/>
            <a:extLst>
              <a:ext uri="{FF2B5EF4-FFF2-40B4-BE49-F238E27FC236}">
                <a16:creationId xmlns:a16="http://schemas.microsoft.com/office/drawing/2014/main" id="{E6319C48-52D6-51D8-899E-BBB2D764C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0941" y="3087601"/>
            <a:ext cx="2475781" cy="6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9259451-074A-C15B-C4A9-0C33B235A4EA}"/>
              </a:ext>
            </a:extLst>
          </p:cNvPr>
          <p:cNvSpPr txBox="1"/>
          <p:nvPr/>
        </p:nvSpPr>
        <p:spPr>
          <a:xfrm>
            <a:off x="2472027" y="4157092"/>
            <a:ext cx="6094638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BANCA DATI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 - LEGGI D’ITALIA</a:t>
            </a:r>
            <a:b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GRUPPO WOLTERS KLUWER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152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A6F119D-1BB7-473D-BF77-BC5E84948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5390AC55-8ADF-4958-881C-25F9821CB4DC}"/>
              </a:ext>
            </a:extLst>
          </p:cNvPr>
          <p:cNvSpPr/>
          <p:nvPr/>
        </p:nvSpPr>
        <p:spPr>
          <a:xfrm rot="16200000">
            <a:off x="5908068" y="1614598"/>
            <a:ext cx="94431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5383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DAC837-37DB-8C68-A099-BF085E42B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EDICOLA PROFESSIONALE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E18C77D-DFCC-D8B6-3C43-5AF3F5F4A0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1403" y="1798724"/>
            <a:ext cx="7907683" cy="4448072"/>
          </a:xfrm>
        </p:spPr>
      </p:pic>
    </p:spTree>
    <p:extLst>
      <p:ext uri="{BB962C8B-B14F-4D97-AF65-F5344CB8AC3E}">
        <p14:creationId xmlns:p14="http://schemas.microsoft.com/office/powerpoint/2010/main" val="1064919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FBDEB14-A79A-F855-DE03-CE694EDC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0"/>
            <a:ext cx="11988800" cy="6743700"/>
          </a:xfrm>
          <a:prstGeom prst="rect">
            <a:avLst/>
          </a:prstGeom>
        </p:spPr>
      </p:pic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115A4BC5-BBD3-F1BD-6080-FDBB515F7E0B}"/>
              </a:ext>
            </a:extLst>
          </p:cNvPr>
          <p:cNvCxnSpPr>
            <a:cxnSpLocks/>
          </p:cNvCxnSpPr>
          <p:nvPr/>
        </p:nvCxnSpPr>
        <p:spPr>
          <a:xfrm flipH="1">
            <a:off x="1828800" y="2073729"/>
            <a:ext cx="857250" cy="130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485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6B90352-350F-09ED-210C-926A4BEC5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5011"/>
            <a:ext cx="12192000" cy="7243011"/>
          </a:xfrm>
          <a:prstGeom prst="rect">
            <a:avLst/>
          </a:prstGeom>
        </p:spPr>
      </p:pic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CC7182EA-0482-B06E-DBF5-2738F3C9D934}"/>
              </a:ext>
            </a:extLst>
          </p:cNvPr>
          <p:cNvSpPr/>
          <p:nvPr/>
        </p:nvSpPr>
        <p:spPr>
          <a:xfrm>
            <a:off x="1826050" y="275186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572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D42BAC-F323-AFA7-7685-3AB0689E7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40068"/>
          </a:xfrm>
        </p:spPr>
        <p:txBody>
          <a:bodyPr/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Arretrato 2018, n. 6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D8987CF-DD20-7341-C257-D47B5F341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257300"/>
            <a:ext cx="8371805" cy="5021036"/>
          </a:xfrm>
        </p:spPr>
      </p:pic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4F09F7DA-546B-CDF0-0EFB-4D273E18839F}"/>
              </a:ext>
            </a:extLst>
          </p:cNvPr>
          <p:cNvSpPr/>
          <p:nvPr/>
        </p:nvSpPr>
        <p:spPr>
          <a:xfrm>
            <a:off x="2512710" y="3429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8207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A980C4A-6C0A-A672-17FB-8AFA51A6C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E4D44EF1-8DCE-E09F-E45D-75DB95F5F9DA}"/>
              </a:ext>
            </a:extLst>
          </p:cNvPr>
          <p:cNvSpPr/>
          <p:nvPr/>
        </p:nvSpPr>
        <p:spPr>
          <a:xfrm>
            <a:off x="1943099" y="222885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9519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D17231D-C20A-3D62-A70B-308C72151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6902AF44-D1FA-3928-41BE-36DC7BA176BD}"/>
              </a:ext>
            </a:extLst>
          </p:cNvPr>
          <p:cNvSpPr/>
          <p:nvPr/>
        </p:nvSpPr>
        <p:spPr>
          <a:xfrm>
            <a:off x="3030239" y="500290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5957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BC6758E-92C3-76CB-F0B1-7EB644637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31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8B5E513-B099-4CD7-80FA-F932D54DA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B09965DD-20F1-7CFF-6063-011B77F967DB}"/>
              </a:ext>
            </a:extLst>
          </p:cNvPr>
          <p:cNvSpPr/>
          <p:nvPr/>
        </p:nvSpPr>
        <p:spPr>
          <a:xfrm>
            <a:off x="1853293" y="391885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0814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C154CB3-270F-4F1C-9D08-8A111903D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90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DA603A-3368-EDC0-2045-D91886C69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Come accedere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EA2057-F860-7D0C-BB96-5D93C4916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spcAft>
                <a:spcPts val="750"/>
              </a:spcAft>
            </a:pPr>
            <a:r>
              <a:rPr lang="it-IT" b="0" i="0" u="sng" dirty="0">
                <a:solidFill>
                  <a:srgbClr val="C00000"/>
                </a:solidFill>
                <a:effectLst/>
                <a:latin typeface="Titillium Web" panose="00000500000000000000" pitchFamily="2" charset="0"/>
              </a:rPr>
              <a:t>Accesso esclusivamente tramite </a:t>
            </a:r>
            <a:r>
              <a:rPr lang="it-IT" sz="2400" b="0" i="0" u="sng" dirty="0">
                <a:solidFill>
                  <a:schemeClr val="accent5">
                    <a:lumMod val="75000"/>
                  </a:schemeClr>
                </a:solidFill>
                <a:effectLst/>
                <a:latin typeface="Titillium Web" panose="00000500000000000000" pitchFamily="2" charset="0"/>
              </a:rPr>
              <a:t>IDEM</a:t>
            </a:r>
          </a:p>
          <a:p>
            <a:pPr algn="l">
              <a:spcAft>
                <a:spcPts val="750"/>
              </a:spcAft>
            </a:pPr>
            <a:br>
              <a:rPr lang="it-IT" b="0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</a:br>
            <a:r>
              <a:rPr lang="it-IT" b="0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Fare clic su "</a:t>
            </a:r>
            <a:r>
              <a:rPr lang="it-IT" b="0" i="0" dirty="0">
                <a:solidFill>
                  <a:schemeClr val="accent5">
                    <a:lumMod val="75000"/>
                  </a:schemeClr>
                </a:solidFill>
                <a:effectLst/>
                <a:latin typeface="Titillium Web" panose="00000500000000000000" pitchFamily="2" charset="0"/>
              </a:rPr>
              <a:t>Accedi</a:t>
            </a:r>
            <a:r>
              <a:rPr lang="it-IT" b="0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" in alto a destra &gt; selezionare "</a:t>
            </a:r>
            <a:r>
              <a:rPr lang="it-IT" b="0" i="0" dirty="0">
                <a:solidFill>
                  <a:schemeClr val="accent5">
                    <a:lumMod val="75000"/>
                  </a:schemeClr>
                </a:solidFill>
                <a:effectLst/>
                <a:latin typeface="Titillium Web" panose="00000500000000000000" pitchFamily="2" charset="0"/>
              </a:rPr>
              <a:t>ho già un account</a:t>
            </a:r>
            <a:r>
              <a:rPr lang="it-IT" b="0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" &gt; fare clic su "</a:t>
            </a:r>
            <a:r>
              <a:rPr lang="it-IT" b="0" i="0" dirty="0">
                <a:solidFill>
                  <a:schemeClr val="accent5">
                    <a:lumMod val="75000"/>
                  </a:schemeClr>
                </a:solidFill>
                <a:effectLst/>
                <a:latin typeface="Titillium Web" panose="00000500000000000000" pitchFamily="2" charset="0"/>
              </a:rPr>
              <a:t>IDEM</a:t>
            </a:r>
            <a:r>
              <a:rPr lang="it-IT" b="0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 - </a:t>
            </a:r>
            <a:r>
              <a:rPr lang="it-IT" b="0" i="0" dirty="0">
                <a:solidFill>
                  <a:schemeClr val="accent5">
                    <a:lumMod val="75000"/>
                  </a:schemeClr>
                </a:solidFill>
                <a:effectLst/>
                <a:latin typeface="Titillium Web" panose="00000500000000000000" pitchFamily="2" charset="0"/>
              </a:rPr>
              <a:t>GARR</a:t>
            </a:r>
            <a:r>
              <a:rPr lang="it-IT" b="0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" &gt; cercare Università degli Studi di Perugia dalla lista quindi inserire le </a:t>
            </a:r>
            <a:r>
              <a:rPr lang="it-IT" b="0" i="0" dirty="0">
                <a:solidFill>
                  <a:schemeClr val="accent5">
                    <a:lumMod val="75000"/>
                  </a:schemeClr>
                </a:solidFill>
                <a:effectLst/>
                <a:latin typeface="Titillium Web" panose="00000500000000000000" pitchFamily="2" charset="0"/>
              </a:rPr>
              <a:t>Credenziali Uniche di Ateneo.</a:t>
            </a:r>
          </a:p>
          <a:p>
            <a:pPr marL="0" indent="0" algn="l">
              <a:spcAft>
                <a:spcPts val="750"/>
              </a:spcAft>
              <a:buNone/>
            </a:pPr>
            <a:r>
              <a:rPr lang="it-IT" dirty="0">
                <a:solidFill>
                  <a:schemeClr val="accent5">
                    <a:lumMod val="75000"/>
                  </a:schemeClr>
                </a:solidFill>
                <a:latin typeface="Titillium Web" panose="00000500000000000000" pitchFamily="2" charset="0"/>
              </a:rPr>
              <a:t> </a:t>
            </a:r>
            <a:r>
              <a:rPr lang="it-IT" b="1" i="0" u="sng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È sufficiente autenticarsi in una sezione per essere automaticamente riconosciuti quali</a:t>
            </a:r>
          </a:p>
          <a:p>
            <a:pPr marL="0" indent="0" algn="l">
              <a:spcAft>
                <a:spcPts val="750"/>
              </a:spcAft>
              <a:buNone/>
            </a:pPr>
            <a:r>
              <a:rPr lang="it-IT" b="1" i="0" u="sng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 utenti autorizzati in tutte le altre</a:t>
            </a:r>
          </a:p>
          <a:p>
            <a:endParaRPr lang="it-IT" dirty="0"/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A503C03A-A29B-4F43-839C-962DDEDB1DB9}"/>
              </a:ext>
            </a:extLst>
          </p:cNvPr>
          <p:cNvSpPr/>
          <p:nvPr/>
        </p:nvSpPr>
        <p:spPr>
          <a:xfrm rot="5400000">
            <a:off x="6087035" y="195580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33938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00AC19-D73D-310E-053C-A987C4DE2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Come ricercare articoli in tutte le riviste presenti nella banca dati </a:t>
            </a:r>
          </a:p>
        </p:txBody>
      </p:sp>
      <p:cxnSp>
        <p:nvCxnSpPr>
          <p:cNvPr id="7" name="Connettore a gomito 6">
            <a:extLst>
              <a:ext uri="{FF2B5EF4-FFF2-40B4-BE49-F238E27FC236}">
                <a16:creationId xmlns:a16="http://schemas.microsoft.com/office/drawing/2014/main" id="{53E69607-4B52-C322-A4FF-A9C23EE750ED}"/>
              </a:ext>
            </a:extLst>
          </p:cNvPr>
          <p:cNvCxnSpPr/>
          <p:nvPr/>
        </p:nvCxnSpPr>
        <p:spPr>
          <a:xfrm>
            <a:off x="3077936" y="2841171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12232934-38AB-E232-7E86-4C6AAEE66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5949" y="2108200"/>
            <a:ext cx="6680427" cy="3760788"/>
          </a:xfrm>
          <a:prstGeom prst="rect">
            <a:avLst/>
          </a:prstGeom>
        </p:spPr>
      </p:pic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55FE0F32-9A3C-000D-51A9-B667A876CF73}"/>
              </a:ext>
            </a:extLst>
          </p:cNvPr>
          <p:cNvCxnSpPr>
            <a:cxnSpLocks/>
          </p:cNvCxnSpPr>
          <p:nvPr/>
        </p:nvCxnSpPr>
        <p:spPr>
          <a:xfrm flipV="1">
            <a:off x="3339193" y="3053443"/>
            <a:ext cx="1306286" cy="236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B1DA1CC2-056A-041D-D051-5C54A30C742D}"/>
              </a:ext>
            </a:extLst>
          </p:cNvPr>
          <p:cNvCxnSpPr>
            <a:cxnSpLocks/>
          </p:cNvCxnSpPr>
          <p:nvPr/>
        </p:nvCxnSpPr>
        <p:spPr>
          <a:xfrm flipH="1" flipV="1">
            <a:off x="6923314" y="3118757"/>
            <a:ext cx="1347107" cy="118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387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023F765-C4B9-3C51-15E7-B99884F52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5943"/>
            <a:ext cx="12192000" cy="6858000"/>
          </a:xfrm>
          <a:prstGeom prst="rect">
            <a:avLst/>
          </a:prstGeom>
        </p:spPr>
      </p:pic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6BD7C283-0215-914F-B8D0-EA2C051B6D05}"/>
              </a:ext>
            </a:extLst>
          </p:cNvPr>
          <p:cNvCxnSpPr>
            <a:cxnSpLocks/>
          </p:cNvCxnSpPr>
          <p:nvPr/>
        </p:nvCxnSpPr>
        <p:spPr>
          <a:xfrm flipV="1">
            <a:off x="1836964" y="955221"/>
            <a:ext cx="1077686" cy="155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08AAD8BE-0C30-62AD-460E-14EA7E6978B3}"/>
              </a:ext>
            </a:extLst>
          </p:cNvPr>
          <p:cNvCxnSpPr>
            <a:cxnSpLocks/>
          </p:cNvCxnSpPr>
          <p:nvPr/>
        </p:nvCxnSpPr>
        <p:spPr>
          <a:xfrm flipV="1">
            <a:off x="1690007" y="1747157"/>
            <a:ext cx="1094014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06E494F7-8513-AA0B-D4DB-76CA2625398B}"/>
              </a:ext>
            </a:extLst>
          </p:cNvPr>
          <p:cNvCxnSpPr>
            <a:cxnSpLocks/>
          </p:cNvCxnSpPr>
          <p:nvPr/>
        </p:nvCxnSpPr>
        <p:spPr>
          <a:xfrm flipV="1">
            <a:off x="1110343" y="2514600"/>
            <a:ext cx="1673678" cy="138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CF724D83-569C-AFF2-71E7-B61D579EAB08}"/>
              </a:ext>
            </a:extLst>
          </p:cNvPr>
          <p:cNvCxnSpPr>
            <a:cxnSpLocks/>
          </p:cNvCxnSpPr>
          <p:nvPr/>
        </p:nvCxnSpPr>
        <p:spPr>
          <a:xfrm>
            <a:off x="1690007" y="3698421"/>
            <a:ext cx="10940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1005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89E85BE-B4F4-38CC-60FB-ACACA91A7638}"/>
              </a:ext>
            </a:extLst>
          </p:cNvPr>
          <p:cNvSpPr txBox="1"/>
          <p:nvPr/>
        </p:nvSpPr>
        <p:spPr>
          <a:xfrm>
            <a:off x="1820636" y="628650"/>
            <a:ext cx="7321322" cy="5166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sz="1800" kern="100" dirty="0">
                <a:solidFill>
                  <a:srgbClr val="00B0F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Inserire nella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>
                <a:solidFill>
                  <a:srgbClr val="00B0F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stringa di ricerca 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l’argomento da ricercare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it-IT" sz="1800" kern="100" dirty="0">
                <a:solidFill>
                  <a:schemeClr val="accent4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tutte le parole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it-IT" sz="1800" kern="100" dirty="0">
                <a:solidFill>
                  <a:schemeClr val="accent4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 frase esatta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it-IT" sz="1800" kern="100" dirty="0">
                <a:solidFill>
                  <a:schemeClr val="accent4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almeno una parola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sz="1800" kern="100" dirty="0">
                <a:solidFill>
                  <a:srgbClr val="00B0F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Ordinare i risultati 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1) ordinamento cronologico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2) rilevanza lessicale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sz="1800" kern="100" dirty="0">
                <a:solidFill>
                  <a:srgbClr val="00B0F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Filtrare i risultati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it-IT" sz="1800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 Riviste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it-IT" sz="1800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 Ipsoa Quotidiano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sz="1800" kern="100" dirty="0">
                <a:solidFill>
                  <a:srgbClr val="00B0F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Visionare i risultati 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sz="1800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miei abbonamenti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sz="1800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vetrina</a:t>
            </a:r>
          </a:p>
        </p:txBody>
      </p:sp>
    </p:spTree>
    <p:extLst>
      <p:ext uri="{BB962C8B-B14F-4D97-AF65-F5344CB8AC3E}">
        <p14:creationId xmlns:p14="http://schemas.microsoft.com/office/powerpoint/2010/main" val="18506152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733C5E4-A644-36D6-35A9-0F27B4757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4A8246B2-C43C-7656-BC1A-84AFD31077C2}"/>
              </a:ext>
            </a:extLst>
          </p:cNvPr>
          <p:cNvSpPr/>
          <p:nvPr/>
        </p:nvSpPr>
        <p:spPr>
          <a:xfrm>
            <a:off x="1578543" y="392710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38A5FA13-A969-C711-C651-5CBE19B42559}"/>
              </a:ext>
            </a:extLst>
          </p:cNvPr>
          <p:cNvSpPr/>
          <p:nvPr/>
        </p:nvSpPr>
        <p:spPr>
          <a:xfrm rot="10469335">
            <a:off x="9372600" y="252276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3213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2BB566-3485-DE38-8246-A1F95D7C4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540" y="286604"/>
            <a:ext cx="9654139" cy="1080184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SOTTOSEZIONI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B97A96-2FF1-4FFC-95C3-C90B62E79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151" y="1790298"/>
            <a:ext cx="10183529" cy="4427621"/>
          </a:xfrm>
        </p:spPr>
        <p:txBody>
          <a:bodyPr>
            <a:normAutofit lnSpcReduction="10000"/>
          </a:bodyPr>
          <a:lstStyle/>
          <a:p>
            <a:r>
              <a:rPr lang="it-IT" sz="4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IL QUOTIDIANO PER LA PA</a:t>
            </a:r>
          </a:p>
          <a:p>
            <a:r>
              <a:rPr lang="it-IT" sz="4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ONE – FISCALE</a:t>
            </a:r>
          </a:p>
          <a:p>
            <a:r>
              <a:rPr lang="it-IT" sz="4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ONE – LEGALE</a:t>
            </a:r>
          </a:p>
          <a:p>
            <a:r>
              <a:rPr lang="it-IT" sz="4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ONE – PA</a:t>
            </a:r>
          </a:p>
          <a:p>
            <a:r>
              <a:rPr lang="it-IT" sz="4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EDICOLA PROFESSIONALE</a:t>
            </a:r>
          </a:p>
          <a:p>
            <a:endParaRPr lang="it-IT" sz="4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852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AC7155-1853-CD25-4B8F-55621D7A1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HOME PAGE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CDB26A-3502-8AD0-186C-0EB926CDF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0" i="0" dirty="0">
                <a:solidFill>
                  <a:srgbClr val="474747"/>
                </a:solidFill>
                <a:effectLst/>
                <a:latin typeface="Fira Sans" panose="020B0503050000020004" pitchFamily="34" charset="0"/>
              </a:rPr>
              <a:t>Subito in </a:t>
            </a:r>
            <a:r>
              <a:rPr lang="it-IT" b="0" i="0" dirty="0">
                <a:solidFill>
                  <a:srgbClr val="FF0000"/>
                </a:solidFill>
                <a:effectLst/>
                <a:latin typeface="Fira Sans" panose="020B0503050000020004" pitchFamily="34" charset="0"/>
              </a:rPr>
              <a:t>Home page </a:t>
            </a:r>
            <a:r>
              <a:rPr lang="it-IT" b="0" i="0" dirty="0">
                <a:solidFill>
                  <a:srgbClr val="474747"/>
                </a:solidFill>
                <a:effectLst/>
                <a:latin typeface="Fira Sans" panose="020B0503050000020004" pitchFamily="34" charset="0"/>
              </a:rPr>
              <a:t>trovi in evidenza:</a:t>
            </a:r>
          </a:p>
          <a:p>
            <a:r>
              <a:rPr lang="it-IT" dirty="0">
                <a:solidFill>
                  <a:srgbClr val="474747"/>
                </a:solidFill>
                <a:latin typeface="Fira Sans" panose="020B0503050000020004" pitchFamily="34" charset="0"/>
              </a:rPr>
              <a:t>- ricerca per estremi (normativa, giurisprudenza, codici commentati, Digesto, riviste, formule)</a:t>
            </a:r>
            <a:endParaRPr lang="it-IT" b="0" i="0" dirty="0">
              <a:solidFill>
                <a:srgbClr val="474747"/>
              </a:solidFill>
              <a:effectLst/>
              <a:latin typeface="Fira Sans" panose="020B0503050000020004" pitchFamily="34" charset="0"/>
            </a:endParaRPr>
          </a:p>
          <a:p>
            <a:r>
              <a:rPr lang="it-IT" b="0" i="0" dirty="0">
                <a:solidFill>
                  <a:srgbClr val="474747"/>
                </a:solidFill>
                <a:effectLst/>
                <a:latin typeface="Fira Sans" panose="020B0503050000020004" pitchFamily="34" charset="0"/>
              </a:rPr>
              <a:t>- tutte le novità più importanti: le news de Il Quotidiano per la PA</a:t>
            </a:r>
          </a:p>
          <a:p>
            <a:r>
              <a:rPr lang="it-IT" b="0" i="0" dirty="0">
                <a:solidFill>
                  <a:srgbClr val="474747"/>
                </a:solidFill>
                <a:effectLst/>
                <a:latin typeface="Fira Sans" panose="020B0503050000020004" pitchFamily="34" charset="0"/>
              </a:rPr>
              <a:t>- gli ultimi documenti pubblicati </a:t>
            </a:r>
          </a:p>
          <a:p>
            <a:r>
              <a:rPr lang="it-IT" b="0" i="0" dirty="0">
                <a:solidFill>
                  <a:srgbClr val="474747"/>
                </a:solidFill>
                <a:effectLst/>
                <a:latin typeface="Fira Sans" panose="020B0503050000020004" pitchFamily="34" charset="0"/>
              </a:rPr>
              <a:t>- i Codici commentati costantemente aggiornati</a:t>
            </a:r>
          </a:p>
          <a:p>
            <a:r>
              <a:rPr lang="it-IT" b="0" i="0" dirty="0">
                <a:solidFill>
                  <a:srgbClr val="474747"/>
                </a:solidFill>
                <a:effectLst/>
                <a:latin typeface="Fira Sans" panose="020B0503050000020004" pitchFamily="34" charset="0"/>
              </a:rPr>
              <a:t>- i quesiti di One Risponde risolti dagli esperti.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9408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7A8583-1C0F-43D0-A158-BF2976EAD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188" y="286604"/>
            <a:ext cx="7139492" cy="484362"/>
          </a:xfrm>
        </p:spPr>
        <p:txBody>
          <a:bodyPr>
            <a:normAutofit/>
          </a:bodyPr>
          <a:lstStyle/>
          <a:p>
            <a:r>
              <a:rPr lang="it-IT" sz="2000" dirty="0">
                <a:solidFill>
                  <a:srgbClr val="FF0000"/>
                </a:solidFill>
              </a:rPr>
              <a:t>Consigli all’utilizzo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FB9FC41C-4DA2-4607-BEA5-DDCCA5AB95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936" y="770966"/>
            <a:ext cx="9063150" cy="50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17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66F1D7-66C9-4BB0-9936-102FC6753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8EF3DE81-D0B1-4C9B-9A69-95FFA4DB2E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99682" y="430306"/>
            <a:ext cx="10688388" cy="601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34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792FB6-93AB-46B9-AE73-B08FD41E9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3B2A5D8F-E2EE-45C6-A539-D1CE87537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4059" y="484093"/>
            <a:ext cx="11596811" cy="65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42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CAFD98-39BD-4B85-AE3A-C7DAF877F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859" y="286604"/>
            <a:ext cx="10357821" cy="798126"/>
          </a:xfrm>
        </p:spPr>
        <p:txBody>
          <a:bodyPr>
            <a:normAutofit/>
          </a:bodyPr>
          <a:lstStyle/>
          <a:p>
            <a:pPr algn="ctr"/>
            <a:r>
              <a:rPr lang="it-IT" sz="3200" dirty="0">
                <a:solidFill>
                  <a:srgbClr val="FF0000"/>
                </a:solidFill>
              </a:rPr>
              <a:t>Ricerca per estremi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C1A211C4-7046-485E-9930-084EAA6CED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9874" y="1737359"/>
            <a:ext cx="8260314" cy="4646427"/>
          </a:xfrm>
          <a:prstGeom prst="rect">
            <a:avLst/>
          </a:prstGeom>
        </p:spPr>
      </p:pic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47BEFAF3-1013-49A1-92A6-393625DF84B3}"/>
              </a:ext>
            </a:extLst>
          </p:cNvPr>
          <p:cNvCxnSpPr>
            <a:cxnSpLocks/>
          </p:cNvCxnSpPr>
          <p:nvPr/>
        </p:nvCxnSpPr>
        <p:spPr>
          <a:xfrm>
            <a:off x="2743200" y="1855694"/>
            <a:ext cx="591671" cy="510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79180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853_TF11437505.potx" id="{B524DF46-424E-4DE0-BA2D-73D96117FE98}" vid="{E8A4C0C3-7F79-4858-9064-A40BB108B31A}"/>
    </a:ext>
  </a:extLst>
</a:theme>
</file>

<file path=ppt/theme/theme2.xml><?xml version="1.0" encoding="utf-8"?>
<a:theme xmlns:a="http://schemas.openxmlformats.org/drawingml/2006/main" name="2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elements/1.1/"/>
    <ds:schemaRef ds:uri="http://www.w3.org/XML/1998/namespace"/>
    <ds:schemaRef ds:uri="16c05727-aa75-4e4a-9b5f-8a80a1165891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{6DD88CFA-5473-4D02-8B71-225721ABAB12}tf11437505_win32</Template>
  <TotalTime>563</TotalTime>
  <Words>707</Words>
  <Application>Microsoft Office PowerPoint</Application>
  <PresentationFormat>Widescreen</PresentationFormat>
  <Paragraphs>109</Paragraphs>
  <Slides>33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33</vt:i4>
      </vt:variant>
    </vt:vector>
  </HeadingPairs>
  <TitlesOfParts>
    <vt:vector size="44" baseType="lpstr">
      <vt:lpstr>Aptos</vt:lpstr>
      <vt:lpstr>Arial</vt:lpstr>
      <vt:lpstr>Calibri</vt:lpstr>
      <vt:lpstr>Fira Sans</vt:lpstr>
      <vt:lpstr>Georgia Pro Cond Light</vt:lpstr>
      <vt:lpstr>Speak Pro</vt:lpstr>
      <vt:lpstr>Times New Roman</vt:lpstr>
      <vt:lpstr>Titillium Web</vt:lpstr>
      <vt:lpstr>Work Sans</vt:lpstr>
      <vt:lpstr>RetrospectVTI</vt:lpstr>
      <vt:lpstr>2_Tema di Office</vt:lpstr>
      <vt:lpstr>ONE  </vt:lpstr>
      <vt:lpstr>Presentazione standard di PowerPoint</vt:lpstr>
      <vt:lpstr>Come accedere</vt:lpstr>
      <vt:lpstr>SOTTOSEZIONI</vt:lpstr>
      <vt:lpstr>HOME PAGE</vt:lpstr>
      <vt:lpstr>Consigli all’utilizzo</vt:lpstr>
      <vt:lpstr>Presentazione standard di PowerPoint</vt:lpstr>
      <vt:lpstr>Presentazione standard di PowerPoint</vt:lpstr>
      <vt:lpstr>Ricerca per estremi</vt:lpstr>
      <vt:lpstr>Ricerca per estremi – I Codici commentati</vt:lpstr>
      <vt:lpstr>Presentazione standard di PowerPoint</vt:lpstr>
      <vt:lpstr>Presentazione standard di PowerPoint</vt:lpstr>
      <vt:lpstr>Ricerca per estremi - RIVISTE</vt:lpstr>
      <vt:lpstr>Presentazione standard di PowerPoint</vt:lpstr>
      <vt:lpstr>Ricerca per estremi - DIGESTO</vt:lpstr>
      <vt:lpstr>Presentazione standard di PowerPoint</vt:lpstr>
      <vt:lpstr>Dove trovare le riviste Wolters Kluwer</vt:lpstr>
      <vt:lpstr>Presentazione standard di PowerPoint</vt:lpstr>
      <vt:lpstr>Presentazione standard di PowerPoint</vt:lpstr>
      <vt:lpstr>Presentazione standard di PowerPoint</vt:lpstr>
      <vt:lpstr>EDICOLA PROFESSIONALE</vt:lpstr>
      <vt:lpstr>Presentazione standard di PowerPoint</vt:lpstr>
      <vt:lpstr>Presentazione standard di PowerPoint</vt:lpstr>
      <vt:lpstr>Arretrato 2018, n. 6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Come ricercare articoli in tutte le riviste presenti nella banca dati 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</dc:title>
  <dc:creator>Tiziana Fantini</dc:creator>
  <cp:lastModifiedBy>Tiziana Fantini</cp:lastModifiedBy>
  <cp:revision>26</cp:revision>
  <dcterms:created xsi:type="dcterms:W3CDTF">2025-01-10T07:31:20Z</dcterms:created>
  <dcterms:modified xsi:type="dcterms:W3CDTF">2025-03-24T08:55:18Z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